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3030202020304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73184" autoAdjust="0"/>
  </p:normalViewPr>
  <p:slideViewPr>
    <p:cSldViewPr>
      <p:cViewPr varScale="1">
        <p:scale>
          <a:sx n="53" d="100"/>
          <a:sy n="53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1489" y="3758505"/>
            <a:ext cx="548299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Analytics and Visualization Job Simulation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55126" y="3898706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55126" y="1284866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6512546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581833" y="7519579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0C928D-D738-5515-F82C-EB1C1BBA1A3C}"/>
              </a:ext>
            </a:extLst>
          </p:cNvPr>
          <p:cNvSpPr txBox="1"/>
          <p:nvPr/>
        </p:nvSpPr>
        <p:spPr>
          <a:xfrm>
            <a:off x="11057264" y="953432"/>
            <a:ext cx="70020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Analyze popularity of  content categories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977BFB-52AC-24BA-A3DE-C2D63D00424F}"/>
              </a:ext>
            </a:extLst>
          </p:cNvPr>
          <p:cNvSpPr txBox="1"/>
          <p:nvPr/>
        </p:nvSpPr>
        <p:spPr>
          <a:xfrm>
            <a:off x="11057264" y="3599929"/>
            <a:ext cx="7002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Select, clean, and merge relevant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Accumulate reaction scores to identify popular content categories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45B95-4973-1096-674C-027CF13D44A3}"/>
              </a:ext>
            </a:extLst>
          </p:cNvPr>
          <p:cNvSpPr txBox="1"/>
          <p:nvPr/>
        </p:nvSpPr>
        <p:spPr>
          <a:xfrm>
            <a:off x="11061383" y="6181112"/>
            <a:ext cx="50367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FINDINGS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Top Content Categories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Animals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Science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Healthy Eating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Food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4" y="1813751"/>
            <a:ext cx="10743775" cy="6467665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AEB5D-6CEC-9B4D-D5C5-1444C29FB6D1}"/>
              </a:ext>
            </a:extLst>
          </p:cNvPr>
          <p:cNvSpPr txBox="1"/>
          <p:nvPr/>
        </p:nvSpPr>
        <p:spPr>
          <a:xfrm>
            <a:off x="8819780" y="2639174"/>
            <a:ext cx="61312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Buzz, a rapidly growing social media platform, needs Accenture’s help! To prove our expertise, we are initiating a 3-month project to help achieve their goals.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72B223-65A0-A994-139F-000C5F3317A6}"/>
              </a:ext>
            </a:extLst>
          </p:cNvPr>
          <p:cNvSpPr txBox="1"/>
          <p:nvPr/>
        </p:nvSpPr>
        <p:spPr>
          <a:xfrm>
            <a:off x="8808878" y="4848448"/>
            <a:ext cx="615300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Project Overview</a:t>
            </a:r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Audit of their big data practice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IPO recommendations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Analysis of of content category popularity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82002D-9D43-2CF4-643C-CE3BE1CE7EC6}"/>
              </a:ext>
            </a:extLst>
          </p:cNvPr>
          <p:cNvSpPr txBox="1"/>
          <p:nvPr/>
        </p:nvSpPr>
        <p:spPr>
          <a:xfrm>
            <a:off x="2276544" y="5197549"/>
            <a:ext cx="73732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Over 100,000 content postings daily, managing this unstructured data requires expensive and complex technology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80% of their workforce is dedicated to maintaining said technology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0D59E-2F98-494B-44B5-DCB2A3357894}"/>
              </a:ext>
            </a:extLst>
          </p:cNvPr>
          <p:cNvSpPr txBox="1"/>
          <p:nvPr/>
        </p:nvSpPr>
        <p:spPr>
          <a:xfrm>
            <a:off x="2625267" y="7911551"/>
            <a:ext cx="6480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First Task at Hand</a:t>
            </a:r>
          </a:p>
          <a:p>
            <a:r>
              <a:rPr lang="en-US" sz="2800" dirty="0"/>
              <a:t>Analyze popularity of content categories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94879" y="7339184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94879" y="4253540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334827" y="3863357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94879" y="1497852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42531" y="1041108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6C7CAB-519B-D8B1-D3A8-00B95854C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75" y="6734979"/>
            <a:ext cx="2053384" cy="2085137"/>
          </a:xfrm>
          <a:prstGeom prst="ellipse">
            <a:avLst/>
          </a:prstGeom>
        </p:spPr>
      </p:pic>
      <p:sp>
        <p:nvSpPr>
          <p:cNvPr id="44" name="Freeform 30">
            <a:extLst>
              <a:ext uri="{FF2B5EF4-FFF2-40B4-BE49-F238E27FC236}">
                <a16:creationId xmlns:a16="http://schemas.microsoft.com/office/drawing/2014/main" id="{D5759762-4831-936C-8612-8AADF2C12C2B}"/>
              </a:ext>
            </a:extLst>
          </p:cNvPr>
          <p:cNvSpPr/>
          <p:nvPr/>
        </p:nvSpPr>
        <p:spPr>
          <a:xfrm>
            <a:off x="11430677" y="6747693"/>
            <a:ext cx="2053384" cy="2085137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  <p:txBody>
          <a:bodyPr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606A46-5242-F274-8E65-ECBAB4E1CD82}"/>
              </a:ext>
            </a:extLst>
          </p:cNvPr>
          <p:cNvSpPr txBox="1"/>
          <p:nvPr/>
        </p:nvSpPr>
        <p:spPr>
          <a:xfrm>
            <a:off x="14129834" y="1586313"/>
            <a:ext cx="3731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D548F6-FA70-D107-4A3D-48038873AF8E}"/>
              </a:ext>
            </a:extLst>
          </p:cNvPr>
          <p:cNvSpPr txBox="1"/>
          <p:nvPr/>
        </p:nvSpPr>
        <p:spPr>
          <a:xfrm>
            <a:off x="14129834" y="4484686"/>
            <a:ext cx="3302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Rompton</a:t>
            </a:r>
          </a:p>
          <a:p>
            <a:r>
              <a:rPr lang="en-US" sz="2800" dirty="0"/>
              <a:t>Senior Principle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6009E8-A830-115A-99F8-68C58AED690B}"/>
              </a:ext>
            </a:extLst>
          </p:cNvPr>
          <p:cNvSpPr txBox="1"/>
          <p:nvPr/>
        </p:nvSpPr>
        <p:spPr>
          <a:xfrm>
            <a:off x="14129834" y="7025118"/>
            <a:ext cx="36377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Austin Cicale</a:t>
            </a:r>
          </a:p>
          <a:p>
            <a:r>
              <a:rPr lang="en-US" sz="2800" dirty="0"/>
              <a:t>Aspiring 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200B80-B481-1580-FFDD-5B497D2703C1}"/>
              </a:ext>
            </a:extLst>
          </p:cNvPr>
          <p:cNvSpPr txBox="1"/>
          <p:nvPr/>
        </p:nvSpPr>
        <p:spPr>
          <a:xfrm>
            <a:off x="4168440" y="1189070"/>
            <a:ext cx="7016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Selected datasets containing content characteristics and types of reactions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6F6F09-B03A-AC0D-5EB7-7D4B60D5FF49}"/>
              </a:ext>
            </a:extLst>
          </p:cNvPr>
          <p:cNvSpPr txBox="1"/>
          <p:nvPr/>
        </p:nvSpPr>
        <p:spPr>
          <a:xfrm>
            <a:off x="5911736" y="2985625"/>
            <a:ext cx="7677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Removed empty observations and unnecessary variables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14E0F0-8846-D7C0-A623-F4D0EB880F00}"/>
              </a:ext>
            </a:extLst>
          </p:cNvPr>
          <p:cNvSpPr txBox="1"/>
          <p:nvPr/>
        </p:nvSpPr>
        <p:spPr>
          <a:xfrm>
            <a:off x="7626237" y="4461286"/>
            <a:ext cx="762022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Data Merging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Consolidated all relevant information into one data table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04D470-3158-D4A3-A5FF-68A7C9AD2073}"/>
              </a:ext>
            </a:extLst>
          </p:cNvPr>
          <p:cNvSpPr txBox="1"/>
          <p:nvPr/>
        </p:nvSpPr>
        <p:spPr>
          <a:xfrm>
            <a:off x="9360930" y="5954002"/>
            <a:ext cx="7817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Accumulate Reaction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Calculated total reaction scores for each category by summing across all observations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E56F84-958F-426B-012B-251E810703FF}"/>
              </a:ext>
            </a:extLst>
          </p:cNvPr>
          <p:cNvSpPr txBox="1"/>
          <p:nvPr/>
        </p:nvSpPr>
        <p:spPr>
          <a:xfrm>
            <a:off x="11187897" y="7784814"/>
            <a:ext cx="6988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Identify Popular Content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Established categories with the highest accumulated reaction scores, indicating popularity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244418" y="6416905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87839" y="6411756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D1ABE9-96EB-0FE3-4DC5-857EF9171292}"/>
              </a:ext>
            </a:extLst>
          </p:cNvPr>
          <p:cNvSpPr txBox="1"/>
          <p:nvPr/>
        </p:nvSpPr>
        <p:spPr>
          <a:xfrm>
            <a:off x="1892894" y="2946293"/>
            <a:ext cx="4445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Content Categories</a:t>
            </a:r>
          </a:p>
          <a:p>
            <a:pPr marL="514350" indent="-514350">
              <a:buAutoNum type="arabicPeriod"/>
            </a:pPr>
            <a:r>
              <a:rPr lang="en-US" sz="2800" dirty="0"/>
              <a:t>Animals</a:t>
            </a:r>
          </a:p>
          <a:p>
            <a:pPr marL="514350" indent="-514350">
              <a:buAutoNum type="arabicPeriod"/>
            </a:pPr>
            <a:r>
              <a:rPr lang="en-US" sz="2800" dirty="0"/>
              <a:t>Science</a:t>
            </a:r>
          </a:p>
          <a:p>
            <a:pPr marL="514350" indent="-514350">
              <a:buAutoNum type="arabicPeriod"/>
            </a:pPr>
            <a:r>
              <a:rPr lang="en-US" sz="2800" dirty="0"/>
              <a:t>Healthy Eating</a:t>
            </a:r>
          </a:p>
          <a:p>
            <a:pPr marL="514350" indent="-514350">
              <a:buAutoNum type="arabicPeriod"/>
            </a:pPr>
            <a:r>
              <a:rPr lang="en-US" sz="2800" dirty="0"/>
              <a:t>Technology</a:t>
            </a:r>
          </a:p>
          <a:p>
            <a:pPr marL="514350" indent="-514350">
              <a:buAutoNum type="arabicPeriod"/>
            </a:pPr>
            <a:r>
              <a:rPr lang="en-US" sz="2800" dirty="0"/>
              <a:t>Food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70412347-2A74-116E-CDD3-DF324965A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657890" y="6416905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CF83F-4DB9-6908-BA56-0FA03D7B00EE}"/>
              </a:ext>
            </a:extLst>
          </p:cNvPr>
          <p:cNvSpPr txBox="1"/>
          <p:nvPr/>
        </p:nvSpPr>
        <p:spPr>
          <a:xfrm>
            <a:off x="7657890" y="2946293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Reaction Types</a:t>
            </a:r>
          </a:p>
          <a:p>
            <a:pPr marL="457200" indent="-457200">
              <a:buAutoNum type="arabicPeriod"/>
            </a:pPr>
            <a:r>
              <a:rPr lang="en-US" sz="2800" dirty="0"/>
              <a:t>Heart</a:t>
            </a:r>
          </a:p>
          <a:p>
            <a:pPr marL="457200" indent="-457200">
              <a:buAutoNum type="arabicPeriod"/>
            </a:pPr>
            <a:r>
              <a:rPr lang="en-US" sz="2800" dirty="0"/>
              <a:t>Scared</a:t>
            </a:r>
          </a:p>
          <a:p>
            <a:pPr marL="457200" indent="-457200">
              <a:buAutoNum type="arabicPeriod"/>
            </a:pPr>
            <a:r>
              <a:rPr lang="en-US" sz="2800" dirty="0"/>
              <a:t>Peeking</a:t>
            </a:r>
          </a:p>
          <a:p>
            <a:pPr marL="457200" indent="-457200">
              <a:buAutoNum type="arabicPeriod"/>
            </a:pPr>
            <a:r>
              <a:rPr lang="en-US" sz="2800" dirty="0"/>
              <a:t>Hate</a:t>
            </a:r>
          </a:p>
          <a:p>
            <a:pPr marL="457200" indent="-457200">
              <a:buAutoNum type="arabicPeriod"/>
            </a:pPr>
            <a:r>
              <a:rPr lang="en-US" sz="2800" dirty="0"/>
              <a:t>Interested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BD9F1F-986F-7DE1-6299-EB1E3876ABBD}"/>
              </a:ext>
            </a:extLst>
          </p:cNvPr>
          <p:cNvSpPr txBox="1"/>
          <p:nvPr/>
        </p:nvSpPr>
        <p:spPr>
          <a:xfrm>
            <a:off x="13284823" y="2946293"/>
            <a:ext cx="39438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Top 5 Months</a:t>
            </a:r>
          </a:p>
          <a:p>
            <a:pPr marL="514350" indent="-514350">
              <a:buAutoNum type="arabicPeriod"/>
            </a:pPr>
            <a:r>
              <a:rPr lang="en-US" sz="2800" dirty="0"/>
              <a:t>May</a:t>
            </a:r>
          </a:p>
          <a:p>
            <a:pPr marL="514350" indent="-514350">
              <a:buAutoNum type="arabicPeriod"/>
            </a:pPr>
            <a:r>
              <a:rPr lang="en-US" sz="2800" dirty="0"/>
              <a:t>January</a:t>
            </a:r>
          </a:p>
          <a:p>
            <a:pPr marL="514350" indent="-514350">
              <a:buAutoNum type="arabicPeriod"/>
            </a:pPr>
            <a:r>
              <a:rPr lang="en-US" sz="2800" dirty="0"/>
              <a:t>August</a:t>
            </a:r>
          </a:p>
          <a:p>
            <a:pPr marL="514350" indent="-514350">
              <a:buAutoNum type="arabicPeriod"/>
            </a:pPr>
            <a:r>
              <a:rPr lang="en-US" sz="2800" dirty="0"/>
              <a:t>December</a:t>
            </a:r>
          </a:p>
          <a:p>
            <a:pPr marL="514350" indent="-514350">
              <a:buAutoNum type="arabicPeriod"/>
            </a:pPr>
            <a:r>
              <a:rPr lang="en-US" sz="2800" dirty="0"/>
              <a:t>July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097" y="9988698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425338" y="-1672454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B029310-C8E0-A6D0-DD65-06D92AAA1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75" y="695922"/>
            <a:ext cx="9835904" cy="90957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EC5577-16D1-6B55-85AA-C794202127B3}"/>
              </a:ext>
            </a:extLst>
          </p:cNvPr>
          <p:cNvSpPr txBox="1"/>
          <p:nvPr/>
        </p:nvSpPr>
        <p:spPr>
          <a:xfrm>
            <a:off x="12604950" y="3236851"/>
            <a:ext cx="55355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16 Different Categories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Animal content is most popular (74965)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Public Speaking content is least popular (49265)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10020300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521231" y="-1750379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1977DDC-5206-D509-1C1D-AC4B992C3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88" y="431283"/>
            <a:ext cx="6401550" cy="64675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B59CD6-D802-087C-82E6-071148F4F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253" y="739063"/>
            <a:ext cx="8063398" cy="49541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3EF93F1-291E-3955-A459-0CFFDEF7BFF0}"/>
              </a:ext>
            </a:extLst>
          </p:cNvPr>
          <p:cNvSpPr txBox="1"/>
          <p:nvPr/>
        </p:nvSpPr>
        <p:spPr>
          <a:xfrm>
            <a:off x="3527678" y="7162310"/>
            <a:ext cx="59048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May is the most popular month (2138 posts)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February is the least popular month (1914 posts)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1BBF7B-64BA-47C2-8AF4-249183C0A6C7}"/>
              </a:ext>
            </a:extLst>
          </p:cNvPr>
          <p:cNvSpPr txBox="1"/>
          <p:nvPr/>
        </p:nvSpPr>
        <p:spPr>
          <a:xfrm>
            <a:off x="11355378" y="6202139"/>
            <a:ext cx="56211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15 Different Reaction Types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Heart is the most popular with a usage count of 1622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Intrigued is the least popular with a usage count of 1475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340</Words>
  <Application>Microsoft Macintosh PowerPoint</Application>
  <PresentationFormat>Custom</PresentationFormat>
  <Paragraphs>113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Cicale, Austin Michael</cp:lastModifiedBy>
  <cp:revision>11</cp:revision>
  <dcterms:created xsi:type="dcterms:W3CDTF">2006-08-16T00:00:00Z</dcterms:created>
  <dcterms:modified xsi:type="dcterms:W3CDTF">2024-04-10T13:48:26Z</dcterms:modified>
  <dc:identifier>DAEhDyfaYKE</dc:identifier>
</cp:coreProperties>
</file>